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66" r:id="rId9"/>
  </p:sldIdLst>
  <p:sldSz cx="12192000" cy="6858000"/>
  <p:notesSz cx="6858000" cy="9144000"/>
  <p:embeddedFontLst>
    <p:embeddedFont>
      <p:font typeface="TyponineSans Reg" panose="02000000000000000000" charset="-18"/>
      <p:regular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VladaRHSerif Reg" panose="02000000000000000000" charset="-18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76F3CBE-B48E-4D6C-A8A4-EA0AE2EA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7EE4F7-B156-4BB4-9D8C-F0CFE77F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zo.gov.hr/istaknute-teme/znanost/znanstvena-infrastruktura/118" TargetMode="External"/><Relationship Id="rId2" Type="http://schemas.openxmlformats.org/officeDocument/2006/relationships/hyperlink" Target="https://app.mzos.hr/webObrasci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p-udruge@mzo.hr" TargetMode="External"/><Relationship Id="rId7" Type="http://schemas.openxmlformats.org/officeDocument/2006/relationships/hyperlink" Target="mailto:app-obrasci@mzo.hr" TargetMode="External"/><Relationship Id="rId2" Type="http://schemas.openxmlformats.org/officeDocument/2006/relationships/hyperlink" Target="mailto:np-skupovi@mzo.h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p-knjige@mzo.hr" TargetMode="External"/><Relationship Id="rId5" Type="http://schemas.openxmlformats.org/officeDocument/2006/relationships/hyperlink" Target="mailto:np-&#269;asopisi@mzo.hr" TargetMode="External"/><Relationship Id="rId4" Type="http://schemas.openxmlformats.org/officeDocument/2006/relationships/hyperlink" Target="mailto:np-popularizacija@mzo.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24216" y="1788369"/>
            <a:ext cx="7447005" cy="330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2400" b="1" kern="0" dirty="0" smtClean="0">
              <a:solidFill>
                <a:srgbClr val="C00000"/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hr-HR" altLang="sr-Latn-RS" sz="2800" b="1" kern="0" dirty="0" smtClean="0">
                <a:solidFill>
                  <a:srgbClr val="C00000"/>
                </a:solidFill>
                <a:cs typeface="Tahoma" pitchFamily="34" charset="0"/>
              </a:rPr>
              <a:t>Javni </a:t>
            </a:r>
            <a:r>
              <a:rPr lang="hr-HR" altLang="sr-Latn-RS" sz="2800" b="1" kern="0" dirty="0">
                <a:solidFill>
                  <a:srgbClr val="C00000"/>
                </a:solidFill>
                <a:cs typeface="Tahoma" pitchFamily="34" charset="0"/>
              </a:rPr>
              <a:t>pozivi u </a:t>
            </a:r>
            <a:r>
              <a:rPr lang="hr-HR" altLang="sr-Latn-RS" sz="2800" b="1" kern="0" dirty="0" smtClean="0">
                <a:solidFill>
                  <a:srgbClr val="C00000"/>
                </a:solidFill>
                <a:cs typeface="Tahoma" pitchFamily="34" charset="0"/>
              </a:rPr>
              <a:t>području znanosti</a:t>
            </a:r>
            <a:endParaRPr lang="hr-HR" altLang="sr-Latn-RS" sz="2800" b="1" kern="0" dirty="0">
              <a:solidFill>
                <a:srgbClr val="C00000"/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2400" b="1" kern="0" dirty="0">
              <a:solidFill>
                <a:srgbClr val="C00000"/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2400" b="1" kern="0" dirty="0">
              <a:solidFill>
                <a:srgbClr val="C00000"/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2400" b="1" kern="0" dirty="0">
              <a:solidFill>
                <a:srgbClr val="C00000"/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1400" b="1" kern="0" dirty="0" smtClean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1400" b="1" kern="0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endParaRPr lang="hr-HR" altLang="sr-Latn-RS" sz="1400" b="1" kern="0" dirty="0" smtClean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hr-HR" altLang="sr-Latn-RS" sz="1400" b="1" kern="0" dirty="0" smtClean="0">
                <a:solidFill>
                  <a:srgbClr val="FFFFFF">
                    <a:lumMod val="50000"/>
                  </a:srgbClr>
                </a:solidFill>
                <a:cs typeface="Tahoma" pitchFamily="34" charset="0"/>
              </a:rPr>
              <a:t>Amalija Babić, dipl. ing.</a:t>
            </a:r>
            <a:endParaRPr lang="hr-HR" altLang="sr-Latn-RS" sz="1400" b="1" kern="0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  <a:p>
            <a:pPr lvl="0" algn="ctr" eaLnBrk="0" hangingPunct="0">
              <a:spcBef>
                <a:spcPct val="20000"/>
              </a:spcBef>
              <a:defRPr/>
            </a:pPr>
            <a:r>
              <a:rPr lang="hr-HR" altLang="sr-Latn-RS" sz="1400" b="1" kern="0" dirty="0">
                <a:solidFill>
                  <a:srgbClr val="FFFFFF">
                    <a:lumMod val="50000"/>
                  </a:srgbClr>
                </a:solidFill>
                <a:cs typeface="Tahoma" pitchFamily="34" charset="0"/>
              </a:rPr>
              <a:t>Uprava za znanost i tehnologiju</a:t>
            </a:r>
          </a:p>
        </p:txBody>
      </p:sp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BCA75B-CB6E-452D-9DCB-42E4555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823784"/>
            <a:ext cx="9623003" cy="4910745"/>
          </a:xfrm>
        </p:spPr>
        <p:txBody>
          <a:bodyPr>
            <a:normAutofit fontScale="85000" lnSpcReduction="20000"/>
          </a:bodyPr>
          <a:lstStyle/>
          <a:p>
            <a:pPr marL="0" lvl="0" indent="0" eaLnBrk="0" hangingPunct="0">
              <a:spcBef>
                <a:spcPct val="20000"/>
              </a:spcBef>
              <a:buNone/>
              <a:defRPr/>
            </a:pPr>
            <a:r>
              <a:rPr lang="hr-HR" altLang="sr-Latn-RS" b="1" kern="0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Financijska sredstva dodjeljuju se u sljedećim područjima:</a:t>
            </a:r>
            <a:br>
              <a:rPr lang="hr-HR" altLang="sr-Latn-RS" b="1" kern="0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endParaRPr lang="hr-HR" altLang="sr-Latn-RS" b="1" kern="0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altLang="sr-Latn-RS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SKUPOVI/ŠKOLE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/>
            </a:r>
            <a:b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priprema i održavanje znanstvenih i znanstvenostručnih skupova i škola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altLang="sr-Latn-RS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UDRUGE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/>
            </a:r>
            <a:b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redovna djelatnost znanstvenih i znanstvenostručnih udruga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altLang="sr-Latn-RS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POPULARIZACIJA ZNANOSTI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/>
            </a:r>
            <a:b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provedba programa popularizacije znanosti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altLang="sr-Latn-RS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ČASOPISI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/>
            </a:r>
            <a:b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potpora izdavanju znanstvenih časopisa i časopisa za popularizaciju znanosti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altLang="sr-Latn-RS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KNJIGE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/>
            </a:r>
            <a:b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potpora izdavanju znanstvenih knjiga i visokoškolskih udžbenika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hr-HR" altLang="sr-Latn-RS" kern="0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0" lvl="0" indent="0" eaLnBrk="0" hangingPunct="0">
              <a:spcBef>
                <a:spcPct val="20000"/>
              </a:spcBef>
              <a:buNone/>
              <a:defRPr/>
            </a:pPr>
            <a:r>
              <a:rPr lang="hr-HR" altLang="sr-Latn-RS" b="1" kern="0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Namijenjeno</a:t>
            </a:r>
            <a:r>
              <a:rPr lang="hr-HR" altLang="sr-Latn-RS" kern="0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:</a:t>
            </a:r>
            <a:r>
              <a:rPr lang="hr-HR" altLang="sr-Latn-RS" kern="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</a:t>
            </a:r>
            <a:endParaRPr lang="hr-HR" altLang="sr-Latn-RS" b="1" kern="0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hr-HR" altLang="sr-Latn-RS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organizacijama 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civilnoga društva (udrugama registriranima prema Zakonu o udrugama i upisanima u Registar udruga Republike Hrvatske)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hr-HR" altLang="sr-Latn-RS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znanstveno-istraživačkim 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ustanovama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hr-HR" altLang="sr-Latn-RS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pravnim </a:t>
            </a:r>
            <a:r>
              <a:rPr lang="hr-HR" altLang="sr-Latn-RS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osobama registriranima za nakladničku/izdavačku djelatnost</a:t>
            </a:r>
            <a:endParaRPr lang="hr-HR" altLang="sr-Latn-RS" kern="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21D4B6-D6D4-4CE0-8AB2-BFD62FC2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667265"/>
            <a:ext cx="9876673" cy="4930726"/>
          </a:xfrm>
        </p:spPr>
        <p:txBody>
          <a:bodyPr>
            <a:normAutofit fontScale="92500" lnSpcReduction="10000"/>
          </a:bodyPr>
          <a:lstStyle/>
          <a:p>
            <a:pPr lvl="0" eaLnBrk="0" hangingPunct="0">
              <a:spcBef>
                <a:spcPct val="20000"/>
              </a:spcBef>
              <a:defRPr/>
            </a:pPr>
            <a:endParaRPr lang="hr-HR" b="1" kern="0" dirty="0" smtClean="0">
              <a:solidFill>
                <a:srgbClr val="C00000"/>
              </a:solidFill>
              <a:cs typeface="Tahom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hr-HR" sz="2200" b="1" kern="0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Dokumenti</a:t>
            </a:r>
            <a:r>
              <a:rPr lang="hr-HR" sz="2200" b="1" kern="0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: </a:t>
            </a:r>
            <a:endParaRPr lang="hr-HR" sz="2200" kern="0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lvl="0" indent="-3420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Zakon o znanstvenoj djelatnosti i visokom obrazovanju</a:t>
            </a:r>
            <a:r>
              <a:rPr lang="hr-HR" sz="2200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</a:t>
            </a:r>
          </a:p>
          <a:p>
            <a:pPr marL="342000" lvl="0" indent="-3420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Pravila o financijskoj potpori znanstvenim i znanstvenostručnim skupovima i školama te znanstvenim i znanstvenostručnim udrugama</a:t>
            </a:r>
          </a:p>
          <a:p>
            <a:pPr marL="342000" lvl="0" indent="-3420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Pravila o financijskoj potpori programima popularizacije znanosti</a:t>
            </a:r>
          </a:p>
          <a:p>
            <a:pPr marL="342000" lvl="0" indent="-3420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Kriteriji za financijsku potporu znanstvenim časopisima i časopisima za </a:t>
            </a:r>
            <a:r>
              <a:rPr lang="hr-HR" sz="2200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popularizaciju </a:t>
            </a: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znanosti</a:t>
            </a:r>
          </a:p>
          <a:p>
            <a:pPr marL="342000" lvl="0" indent="-3420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Kriteriji za financijsku potporu izdavanju znanstvenih knjiga i visokoškolskih udžbenika	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hr-HR" sz="2200" b="1" kern="0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hr-HR" sz="2200" b="1" kern="0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Prosudba:</a:t>
            </a:r>
          </a:p>
          <a:p>
            <a:pPr marL="342000" lvl="0" indent="-342000">
              <a:spcBef>
                <a:spcPct val="20000"/>
              </a:spcBef>
              <a:defRPr/>
            </a:pPr>
            <a:r>
              <a:rPr lang="hr-HR" sz="2200" b="1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Prosudbu obavljaju nezavisna stručna tijela koja imenuje </a:t>
            </a:r>
            <a:r>
              <a:rPr lang="hr-HR" sz="2200" b="1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ministrica</a:t>
            </a:r>
            <a:endParaRPr lang="hr-HR" sz="2200" b="1" kern="0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200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Povjerenstvo </a:t>
            </a: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znanstvene skupove i znanstvene udruge</a:t>
            </a:r>
            <a:endParaRPr lang="hr-HR" sz="2200" i="1" kern="0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Povjerenstvo za programe popularizacije znanosti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200" kern="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Povjerenstvo za znanstveno-izdavačku </a:t>
            </a:r>
            <a:r>
              <a:rPr lang="hr-HR" sz="2200" kern="0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djelatnost</a:t>
            </a:r>
            <a:endParaRPr lang="en-GB" sz="2200" dirty="0">
              <a:latin typeface="VladaRHSerif Reg" panose="02000000000000000000" charset="-18"/>
              <a:ea typeface="VladaRHSerif Reg" panose="0200000000000000000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880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4660" y="1979828"/>
            <a:ext cx="196884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  <a:p>
            <a:pPr algn="ctr">
              <a:defRPr/>
            </a:pPr>
            <a:endParaRPr lang="hr-HR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Znanstveni </a:t>
            </a: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skupovi i škole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4595" y="3235416"/>
            <a:ext cx="2388973" cy="4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hr-HR" altLang="x-none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Znanstvene i znanstvenostručne udruge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964" y="4441825"/>
            <a:ext cx="1925637" cy="452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1" y="2106757"/>
            <a:ext cx="2060575" cy="415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3.676.359,00 </a:t>
            </a: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kn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9789" y="3251200"/>
            <a:ext cx="2058987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1.100.000,00 kn</a:t>
            </a:r>
            <a:endParaRPr lang="hr-HR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5663" y="4437063"/>
            <a:ext cx="204311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730.000,00 </a:t>
            </a: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kn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0563" y="901700"/>
            <a:ext cx="7957752" cy="4920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Financiranje:</a:t>
            </a:r>
            <a:endParaRPr lang="hr-HR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1" y="2543176"/>
            <a:ext cx="2060575" cy="493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x-none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najveći iznos potpore</a:t>
            </a:r>
          </a:p>
          <a:p>
            <a:pPr algn="ctr" eaLnBrk="1" hangingPunct="1">
              <a:defRPr/>
            </a:pPr>
            <a:r>
              <a:rPr lang="hr-HR" altLang="x-none" sz="160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50.000,00 kn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1" y="3708400"/>
            <a:ext cx="2060575" cy="5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x-none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najveći iznos potpore</a:t>
            </a:r>
          </a:p>
          <a:p>
            <a:pPr algn="ctr" eaLnBrk="1" hangingPunct="1">
              <a:defRPr/>
            </a:pPr>
            <a:r>
              <a:rPr lang="hr-HR" altLang="x-none" sz="160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25.000,00 kn</a:t>
            </a:r>
            <a:endParaRPr lang="hr-HR" altLang="x-none" sz="1600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5663" y="4902200"/>
            <a:ext cx="2043112" cy="552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x-none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najveći iznos potpore</a:t>
            </a:r>
          </a:p>
          <a:p>
            <a:pPr algn="ctr" eaLnBrk="1" hangingPunct="1">
              <a:defRPr/>
            </a:pPr>
            <a:r>
              <a:rPr lang="hr-HR" altLang="x-none" sz="160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nije ograničeno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9964" y="1409701"/>
            <a:ext cx="1958974" cy="56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Okvirni plan za </a:t>
            </a:r>
            <a:r>
              <a:rPr lang="hr-HR" sz="1600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udruge:</a:t>
            </a:r>
            <a:endParaRPr lang="hr-H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0126" y="2085975"/>
            <a:ext cx="19288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1.500.000,00 kn</a:t>
            </a:r>
            <a:endParaRPr lang="hr-HR" sz="160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3300" y="3251200"/>
            <a:ext cx="192563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1.100.000,00 kn</a:t>
            </a:r>
            <a:endParaRPr lang="hr-HR" sz="160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3300" y="4445000"/>
            <a:ext cx="195738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350.000,00 kn</a:t>
            </a:r>
            <a:endParaRPr lang="hr-HR" sz="160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1714" y="2543175"/>
            <a:ext cx="1927225" cy="490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broj ugovora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9</a:t>
            </a: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0</a:t>
            </a:r>
            <a:endParaRPr lang="hr-HR" sz="1600" b="1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53300" y="3708401"/>
            <a:ext cx="1925638" cy="53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broj ugovora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6</a:t>
            </a: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0</a:t>
            </a:r>
            <a:endParaRPr lang="hr-HR" sz="1600" b="1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3301" y="4902200"/>
            <a:ext cx="195897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broj ugovora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20</a:t>
            </a:r>
            <a:endParaRPr lang="hr-HR" sz="1600" b="1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62463" y="1409700"/>
            <a:ext cx="2246312" cy="552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anchor="ctr"/>
          <a:lstStyle>
            <a:lvl1pPr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Sredstva osigurana u </a:t>
            </a:r>
            <a:b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Državnom proračunu:</a:t>
            </a:r>
            <a:endParaRPr lang="hr-HR" altLang="x-none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9351" y="4616626"/>
            <a:ext cx="2059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Popularizacija</a:t>
            </a:r>
            <a:r>
              <a:rPr lang="hr-HR" sz="1600" dirty="0">
                <a:latin typeface="VladaRHSerif Reg" panose="02000000000000000000" charset="-18"/>
                <a:ea typeface="VladaRHSerif Reg" panose="02000000000000000000" charset="-18"/>
              </a:rPr>
              <a:t> </a:t>
            </a: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znanosti </a:t>
            </a:r>
          </a:p>
        </p:txBody>
      </p:sp>
    </p:spTree>
    <p:extLst>
      <p:ext uri="{BB962C8B-B14F-4D97-AF65-F5344CB8AC3E}">
        <p14:creationId xmlns:p14="http://schemas.microsoft.com/office/powerpoint/2010/main" val="41818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86513" y="2067182"/>
            <a:ext cx="237813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  <a:p>
            <a:pPr algn="ctr">
              <a:defRPr/>
            </a:pPr>
            <a:endParaRPr lang="hr-HR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hr-HR" altLang="sr-Latn-RS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Znanstveni časopisi</a:t>
            </a:r>
          </a:p>
          <a:p>
            <a:pPr algn="ctr" eaLnBrk="1" hangingPunct="1">
              <a:defRPr/>
            </a:pPr>
            <a:endParaRPr lang="hr-HR" altLang="sr-Latn-RS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49450" y="3327144"/>
            <a:ext cx="190817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nn-NO" altLang="x-none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Znanstvene knjige i visokoškolski udžbenici</a:t>
            </a:r>
          </a:p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39964" y="4441825"/>
            <a:ext cx="1925637" cy="452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algn="ctr" eaLnBrk="1" hangingPunct="1">
              <a:defRPr/>
            </a:pPr>
            <a:endParaRPr lang="hr-HR" altLang="x-none" sz="1600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1" y="2085975"/>
            <a:ext cx="206057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3.392.662,00 kn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9789" y="3251200"/>
            <a:ext cx="2058987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12.393.000,00 kn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9450" y="1044576"/>
            <a:ext cx="8167688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Financiranje:</a:t>
            </a:r>
            <a:endParaRPr lang="hr-HR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1" y="2543176"/>
            <a:ext cx="2060575" cy="493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x-none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najveći iznos potpore</a:t>
            </a:r>
          </a:p>
          <a:p>
            <a:pPr algn="ctr" eaLnBrk="1" hangingPunct="1">
              <a:defRPr/>
            </a:pPr>
            <a:r>
              <a:rPr lang="hr-HR" altLang="x-none" sz="160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Nije ograničeno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1" y="3708400"/>
            <a:ext cx="2060575" cy="5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x-none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najveći iznos potpore</a:t>
            </a:r>
          </a:p>
          <a:p>
            <a:pPr algn="ctr" eaLnBrk="1" hangingPunct="1">
              <a:defRPr/>
            </a:pPr>
            <a:r>
              <a:rPr lang="hr-HR" altLang="x-none" sz="1600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nije ograničeno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9964" y="1409701"/>
            <a:ext cx="1958975" cy="56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Okvirni plan za </a:t>
            </a:r>
            <a:r>
              <a:rPr lang="hr-HR" sz="1600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udruge:</a:t>
            </a:r>
            <a:endParaRPr lang="hr-H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0126" y="2085975"/>
            <a:ext cx="19288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2.000.000,00 kn</a:t>
            </a:r>
            <a:endParaRPr lang="hr-HR" sz="160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3300" y="3251200"/>
            <a:ext cx="192563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1.500.000,00kn</a:t>
            </a:r>
            <a:endParaRPr lang="hr-HR" sz="1600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1714" y="2543175"/>
            <a:ext cx="1927225" cy="490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broj ugovora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70</a:t>
            </a:r>
            <a:endParaRPr lang="hr-HR" sz="1600" b="1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53300" y="3708401"/>
            <a:ext cx="1925638" cy="53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i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broj ugovora</a:t>
            </a:r>
          </a:p>
          <a:p>
            <a:pPr algn="ctr">
              <a:defRPr/>
            </a:pPr>
            <a:r>
              <a:rPr lang="hr-HR" sz="1600" b="1" dirty="0">
                <a:solidFill>
                  <a:srgbClr val="000000"/>
                </a:solidFill>
                <a:latin typeface="VladaRHSerif Reg" panose="02000000000000000000" charset="-18"/>
                <a:ea typeface="VladaRHSerif Reg" panose="02000000000000000000" charset="-18"/>
                <a:cs typeface="Tahoma" panose="020B0604030504040204" pitchFamily="34" charset="0"/>
              </a:rPr>
              <a:t>55</a:t>
            </a:r>
            <a:endParaRPr lang="hr-HR" sz="1600" b="1" dirty="0">
              <a:solidFill>
                <a:srgbClr val="000000"/>
              </a:solidFill>
              <a:latin typeface="VladaRHSerif Reg" panose="02000000000000000000" charset="-18"/>
              <a:ea typeface="VladaRHSerif Reg" panose="02000000000000000000" charset="-18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62463" y="1409700"/>
            <a:ext cx="2246312" cy="552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anchor="ctr"/>
          <a:lstStyle>
            <a:lvl1pPr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Sredstva osigurana u </a:t>
            </a:r>
            <a:b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r>
              <a:rPr lang="hr-HR" altLang="x-none" sz="16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Državnom proračunu:</a:t>
            </a:r>
            <a:endParaRPr lang="hr-HR" altLang="x-none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405" y="782595"/>
            <a:ext cx="10857471" cy="481539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hr-HR" altLang="x-none" sz="28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Trajanje </a:t>
            </a:r>
            <a:r>
              <a:rPr lang="hr-HR" altLang="x-none" sz="2800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javnog poziva, </a:t>
            </a:r>
            <a:r>
              <a:rPr lang="hr-HR" altLang="x-none" sz="28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objava rezultata:</a:t>
            </a:r>
            <a:br>
              <a:rPr lang="hr-HR" altLang="x-none" sz="2800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</a:br>
            <a:endParaRPr lang="hr-HR" altLang="x-none" sz="2800" b="1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indent="-342000">
              <a:buFont typeface="Wingdings" pitchFamily="2" charset="2"/>
              <a:buChar char="v"/>
              <a:defRPr/>
            </a:pPr>
            <a:r>
              <a:rPr lang="hr-HR" altLang="x-none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Znanstveni i znanstvenostručni skupovi i škole</a:t>
            </a:r>
          </a:p>
          <a:p>
            <a:pPr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    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Raspisivanje javnog poziva: 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godine/ Objava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rezultata: II. kvartal 2020. godine</a:t>
            </a:r>
            <a:endParaRPr lang="hr-HR" altLang="x-none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indent="-342000">
              <a:buFont typeface="Wingdings" pitchFamily="2" charset="2"/>
              <a:buChar char="v"/>
              <a:defRPr/>
            </a:pPr>
            <a:r>
              <a:rPr lang="hr-HR" altLang="x-none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Znanstvene i znanstvenostručne udruge</a:t>
            </a:r>
          </a:p>
          <a:p>
            <a:pPr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    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Raspisivanje javnog poziva: 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godine/ Objava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rezultata: II.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</a:t>
            </a:r>
            <a:endParaRPr lang="hr-HR" altLang="x-none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indent="-342000">
              <a:buFont typeface="Wingdings" pitchFamily="2" charset="2"/>
              <a:buChar char="v"/>
              <a:defRPr/>
            </a:pPr>
            <a:r>
              <a:rPr lang="hr-HR" altLang="x-none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Programi popularizacije znanosti</a:t>
            </a:r>
          </a:p>
          <a:p>
            <a:pPr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    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Raspisivanje javnog poziva: 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godine/ Objava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rezultata: II.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</a:t>
            </a:r>
            <a:endParaRPr lang="hr-HR" altLang="x-none" sz="2800" b="1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indent="-342000">
              <a:buFont typeface="Wingdings" pitchFamily="2" charset="2"/>
              <a:buChar char="v"/>
              <a:defRPr/>
            </a:pPr>
            <a:r>
              <a:rPr lang="hr-HR" altLang="x-none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Znanstveni časopisi i časopisi za popularizaciju znanosti</a:t>
            </a:r>
          </a:p>
          <a:p>
            <a:pPr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    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Raspisivanje javnog poziva: II.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godine/ Objava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rezultata: III.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</a:t>
            </a: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000" indent="-342000">
              <a:buFont typeface="Wingdings" pitchFamily="2" charset="2"/>
              <a:buChar char="v"/>
              <a:defRPr/>
            </a:pPr>
            <a:r>
              <a:rPr lang="hr-HR" altLang="x-none" b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Znanstvene knjige i visokoškolski udžbenici</a:t>
            </a:r>
          </a:p>
          <a:p>
            <a:pPr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    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Raspisivanje javnog poziva: 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godine/ Objava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rezultata: II. kvartal 2020.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godine</a:t>
            </a:r>
            <a:endParaRPr lang="hr-HR" altLang="x-none" b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35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779" y="947351"/>
            <a:ext cx="9876673" cy="465063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hr-HR" altLang="x-none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Način prijave: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elektronička </a:t>
            </a: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prijava u sustavu na propisanom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obrascu: 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2"/>
              </a:rPr>
              <a:t>app.mzos.hr/</a:t>
            </a:r>
            <a:r>
              <a:rPr lang="hr-HR" altLang="x-none" dirty="0" err="1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2"/>
              </a:rPr>
              <a:t>webObrasci</a:t>
            </a: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skupove, udruge i programe popularizacije znanosti omogućena elektronička prijava u potpunosti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izvornik i obvezujući prilozi poštom za knjige i časopise</a:t>
            </a:r>
          </a:p>
          <a:p>
            <a:pPr>
              <a:defRPr/>
            </a:pP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>
              <a:defRPr/>
            </a:pPr>
            <a:r>
              <a:rPr lang="hr-HR" altLang="x-none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Način izvještavanja: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skupovi i programi popularizacije znanosti – u roku od 60 dana nakon završetka skupa/programa ili nakon dodjele financijskih sredstava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udruge – do 1. ožujka iduće godine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časopisi i knjige – u roku od 12 (13) mjeseci od dana dodjele financijskih sredstava  </a:t>
            </a:r>
          </a:p>
          <a:p>
            <a:pPr>
              <a:defRPr/>
            </a:pP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>
              <a:defRPr/>
            </a:pPr>
            <a:r>
              <a:rPr lang="hr-HR" altLang="x-none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Mjesto prijave, detaljnih obavijesti i pravodobnih informacija:</a:t>
            </a:r>
          </a:p>
          <a:p>
            <a:pPr>
              <a:defRPr/>
            </a:pPr>
            <a:r>
              <a:rPr lang="hr-HR" altLang="x-none" b="1" i="1" dirty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3"/>
              </a:rPr>
              <a:t>mzo.gov.hr/istaknute-teme/znanost/znanstvena-infrastruktura</a:t>
            </a:r>
            <a:endParaRPr lang="hr-HR" altLang="x-none" b="1" i="1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58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81" y="494270"/>
            <a:ext cx="10293009" cy="532988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r-HR" altLang="x-none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Kontakt e-mail adrese za upite:</a:t>
            </a:r>
            <a:endParaRPr lang="hr-HR" altLang="x-none" b="1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2"/>
              </a:rPr>
              <a:t>np-skupovi@mzo.hr</a:t>
            </a: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3"/>
              </a:rPr>
              <a:t>np-udruge@mzo.hr</a:t>
            </a: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4"/>
              </a:rPr>
              <a:t>np-popularizacija@mzo.hr</a:t>
            </a: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5"/>
              </a:rPr>
              <a:t>np-časopisi@mzo.hr</a:t>
            </a: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6"/>
              </a:rPr>
              <a:t>np-knjige@mzo.hr</a:t>
            </a: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>
              <a:defRPr/>
            </a:pPr>
            <a:endParaRPr lang="hr-HR" altLang="x-none" dirty="0" smtClean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>
              <a:defRPr/>
            </a:pPr>
            <a:r>
              <a:rPr lang="hr-HR" altLang="x-none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Kontakt e-mail </a:t>
            </a:r>
            <a:r>
              <a:rPr lang="hr-HR" altLang="x-none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adresa za tehničku podršku:</a:t>
            </a: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  <a:hlinkClick r:id="rId7"/>
              </a:rPr>
              <a:t>app-obrasci@mzo.hr</a:t>
            </a:r>
            <a:r>
              <a:rPr lang="hr-HR" altLang="x-none" dirty="0" smtClean="0">
                <a:solidFill>
                  <a:srgbClr val="00206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 </a:t>
            </a:r>
          </a:p>
          <a:p>
            <a:pPr>
              <a:defRPr/>
            </a:pPr>
            <a:endParaRPr lang="hr-HR" altLang="x-none" b="1" dirty="0" smtClean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>
              <a:defRPr/>
            </a:pPr>
            <a:r>
              <a:rPr lang="hr-HR" altLang="x-none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Ustrojstvena </a:t>
            </a:r>
            <a:r>
              <a:rPr lang="hr-HR" altLang="x-none" b="1" dirty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jedinica Ministarstva </a:t>
            </a:r>
            <a:r>
              <a:rPr lang="hr-HR" altLang="x-none" b="1" dirty="0" smtClean="0">
                <a:solidFill>
                  <a:srgbClr val="C00000"/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nadležna za provedbu javnih poziva: </a:t>
            </a:r>
            <a:r>
              <a:rPr lang="hr-HR" altLang="x-none" dirty="0" smtClean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Uprava </a:t>
            </a:r>
            <a:r>
              <a:rPr lang="hr-HR" altLang="x-none" dirty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znanost i tehnologiju</a:t>
            </a:r>
            <a:r>
              <a:rPr lang="hr-HR" altLang="x-none" dirty="0" smtClean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/ Sektor </a:t>
            </a:r>
            <a:r>
              <a:rPr lang="hr-HR" altLang="x-none" dirty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znanstveni sustav i tehnološki razvoj</a:t>
            </a:r>
            <a:r>
              <a:rPr lang="hr-HR" altLang="x-none" dirty="0" smtClean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/ Služba </a:t>
            </a:r>
            <a:r>
              <a:rPr lang="hr-HR" altLang="x-none" dirty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upravljanje i unaprjeđenje znanstvenoistraživačke djelatnosti</a:t>
            </a:r>
            <a:r>
              <a:rPr lang="hr-HR" altLang="x-none" dirty="0" smtClean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/ </a:t>
            </a:r>
            <a:r>
              <a:rPr lang="hr-HR" altLang="x-none" b="1" dirty="0" smtClean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Odjel </a:t>
            </a:r>
            <a:r>
              <a:rPr lang="hr-HR" altLang="x-none" b="1" dirty="0">
                <a:solidFill>
                  <a:schemeClr val="accent1">
                    <a:lumMod val="75000"/>
                  </a:schemeClr>
                </a:solidFill>
                <a:latin typeface="VladaRHSerif Reg" panose="02000000000000000000" charset="-18"/>
                <a:ea typeface="VladaRHSerif Reg" panose="02000000000000000000" charset="-18"/>
                <a:cs typeface="Tahoma" pitchFamily="34" charset="0"/>
              </a:rPr>
              <a:t>za poslovanje i popularizaciju znanosti i tehnologije</a:t>
            </a:r>
          </a:p>
          <a:p>
            <a:pPr>
              <a:defRPr/>
            </a:pPr>
            <a:endParaRPr lang="hr-HR" altLang="x-none" b="1" dirty="0">
              <a:solidFill>
                <a:srgbClr val="C0000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r-HR" altLang="x-none" dirty="0">
              <a:solidFill>
                <a:srgbClr val="002060"/>
              </a:solidFill>
              <a:latin typeface="VladaRHSerif Reg" panose="02000000000000000000" charset="-18"/>
              <a:ea typeface="VladaRHSerif Reg" panose="02000000000000000000" charset="-1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9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poljoprivreda_template_HR" id="{1250CBF4-00D6-4673-8691-99FAC190B113}" vid="{A8F8B2FB-2A4B-460F-B37C-9B252C0C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329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TyponineSans Reg</vt:lpstr>
      <vt:lpstr>Tahoma</vt:lpstr>
      <vt:lpstr>VladaRHSerif Reg</vt:lpstr>
      <vt:lpstr>Wingdings</vt:lpstr>
      <vt:lpstr>Office Theme</vt:lpstr>
      <vt:lpstr> Javni pozivi u području znanosti       Amalija Babić, dipl. ing. Uprava za znanost i tehnologiju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Amalija Babić</cp:lastModifiedBy>
  <cp:revision>74</cp:revision>
  <dcterms:created xsi:type="dcterms:W3CDTF">2019-10-14T15:29:07Z</dcterms:created>
  <dcterms:modified xsi:type="dcterms:W3CDTF">2020-02-20T09:48:44Z</dcterms:modified>
</cp:coreProperties>
</file>